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514AA-9EDF-4EFD-A012-A6C05994E497}" v="8" dt="2024-02-19T04:41:50.2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2" autoAdjust="0"/>
  </p:normalViewPr>
  <p:slideViewPr>
    <p:cSldViewPr>
      <p:cViewPr>
        <p:scale>
          <a:sx n="72" d="100"/>
          <a:sy n="72" d="100"/>
        </p:scale>
        <p:origin x="1476" y="-23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kataraghavan R  [MAHE-MLSBLR]" userId="559f51a9-0955-4bdb-b313-1a813060f071" providerId="ADAL" clId="{345514AA-9EDF-4EFD-A012-A6C05994E497}"/>
    <pc:docChg chg="custSel modSld">
      <pc:chgData name="Venkataraghavan R  [MAHE-MLSBLR]" userId="559f51a9-0955-4bdb-b313-1a813060f071" providerId="ADAL" clId="{345514AA-9EDF-4EFD-A012-A6C05994E497}" dt="2024-02-19T05:04:35.527" v="306" actId="1076"/>
      <pc:docMkLst>
        <pc:docMk/>
      </pc:docMkLst>
      <pc:sldChg chg="addSp delSp modSp mod">
        <pc:chgData name="Venkataraghavan R  [MAHE-MLSBLR]" userId="559f51a9-0955-4bdb-b313-1a813060f071" providerId="ADAL" clId="{345514AA-9EDF-4EFD-A012-A6C05994E497}" dt="2024-02-19T05:04:35.527" v="306" actId="1076"/>
        <pc:sldMkLst>
          <pc:docMk/>
          <pc:sldMk cId="230093612" sldId="257"/>
        </pc:sldMkLst>
        <pc:spChg chg="mod">
          <ac:chgData name="Venkataraghavan R  [MAHE-MLSBLR]" userId="559f51a9-0955-4bdb-b313-1a813060f071" providerId="ADAL" clId="{345514AA-9EDF-4EFD-A012-A6C05994E497}" dt="2024-02-19T05:04:35.527" v="306" actId="1076"/>
          <ac:spMkLst>
            <pc:docMk/>
            <pc:sldMk cId="230093612" sldId="257"/>
            <ac:spMk id="6" creationId="{FA83797E-D99D-E240-30F6-F4401B489EBF}"/>
          </ac:spMkLst>
        </pc:spChg>
        <pc:spChg chg="mod">
          <ac:chgData name="Venkataraghavan R  [MAHE-MLSBLR]" userId="559f51a9-0955-4bdb-b313-1a813060f071" providerId="ADAL" clId="{345514AA-9EDF-4EFD-A012-A6C05994E497}" dt="2024-02-19T04:50:03.376" v="282" actId="20577"/>
          <ac:spMkLst>
            <pc:docMk/>
            <pc:sldMk cId="230093612" sldId="257"/>
            <ac:spMk id="20" creationId="{629A625C-3F2B-7D75-E082-FB8F1FC86E82}"/>
          </ac:spMkLst>
        </pc:spChg>
        <pc:spChg chg="add del mod">
          <ac:chgData name="Venkataraghavan R  [MAHE-MLSBLR]" userId="559f51a9-0955-4bdb-b313-1a813060f071" providerId="ADAL" clId="{345514AA-9EDF-4EFD-A012-A6C05994E497}" dt="2024-02-19T04:42:33.750" v="81" actId="478"/>
          <ac:spMkLst>
            <pc:docMk/>
            <pc:sldMk cId="230093612" sldId="257"/>
            <ac:spMk id="22" creationId="{46E4A28B-A0A4-78CE-D814-A881B5792A06}"/>
          </ac:spMkLst>
        </pc:spChg>
        <pc:spChg chg="mod">
          <ac:chgData name="Venkataraghavan R  [MAHE-MLSBLR]" userId="559f51a9-0955-4bdb-b313-1a813060f071" providerId="ADAL" clId="{345514AA-9EDF-4EFD-A012-A6C05994E497}" dt="2024-02-19T04:46:54.862" v="138" actId="1076"/>
          <ac:spMkLst>
            <pc:docMk/>
            <pc:sldMk cId="230093612" sldId="257"/>
            <ac:spMk id="25" creationId="{23E65D6A-2F62-A4BC-E23C-1BD3C15DC6F8}"/>
          </ac:spMkLst>
        </pc:spChg>
        <pc:spChg chg="add mod">
          <ac:chgData name="Venkataraghavan R  [MAHE-MLSBLR]" userId="559f51a9-0955-4bdb-b313-1a813060f071" providerId="ADAL" clId="{345514AA-9EDF-4EFD-A012-A6C05994E497}" dt="2024-02-19T04:51:28.569" v="295" actId="14100"/>
          <ac:spMkLst>
            <pc:docMk/>
            <pc:sldMk cId="230093612" sldId="257"/>
            <ac:spMk id="26" creationId="{28767290-0EBA-62AC-E77D-7B637AAF1AD5}"/>
          </ac:spMkLst>
        </pc:spChg>
        <pc:spChg chg="add mod">
          <ac:chgData name="Venkataraghavan R  [MAHE-MLSBLR]" userId="559f51a9-0955-4bdb-b313-1a813060f071" providerId="ADAL" clId="{345514AA-9EDF-4EFD-A012-A6C05994E497}" dt="2024-02-19T04:51:19.816" v="293" actId="113"/>
          <ac:spMkLst>
            <pc:docMk/>
            <pc:sldMk cId="230093612" sldId="257"/>
            <ac:spMk id="30" creationId="{2CFC06C6-9EA0-3702-B9DE-A1E3EA354640}"/>
          </ac:spMkLst>
        </pc:spChg>
        <pc:spChg chg="add del mod">
          <ac:chgData name="Venkataraghavan R  [MAHE-MLSBLR]" userId="559f51a9-0955-4bdb-b313-1a813060f071" providerId="ADAL" clId="{345514AA-9EDF-4EFD-A012-A6C05994E497}" dt="2024-02-19T04:50:35.150" v="288" actId="478"/>
          <ac:spMkLst>
            <pc:docMk/>
            <pc:sldMk cId="230093612" sldId="257"/>
            <ac:spMk id="36" creationId="{95DA3809-1843-DD6D-AB84-C3A33B67FDE5}"/>
          </ac:spMkLst>
        </pc:spChg>
        <pc:spChg chg="add del mod">
          <ac:chgData name="Venkataraghavan R  [MAHE-MLSBLR]" userId="559f51a9-0955-4bdb-b313-1a813060f071" providerId="ADAL" clId="{345514AA-9EDF-4EFD-A012-A6C05994E497}" dt="2024-02-19T04:42:14.166" v="78" actId="478"/>
          <ac:spMkLst>
            <pc:docMk/>
            <pc:sldMk cId="230093612" sldId="257"/>
            <ac:spMk id="37" creationId="{DF23ED8B-BE44-6A66-FB5E-FF8047A443C5}"/>
          </ac:spMkLst>
        </pc:spChg>
        <pc:spChg chg="mod">
          <ac:chgData name="Venkataraghavan R  [MAHE-MLSBLR]" userId="559f51a9-0955-4bdb-b313-1a813060f071" providerId="ADAL" clId="{345514AA-9EDF-4EFD-A012-A6C05994E497}" dt="2024-02-19T05:04:23.708" v="304" actId="1076"/>
          <ac:spMkLst>
            <pc:docMk/>
            <pc:sldMk cId="230093612" sldId="257"/>
            <ac:spMk id="41" creationId="{144242E9-4B29-2630-E916-6551700A4EF5}"/>
          </ac:spMkLst>
        </pc:spChg>
        <pc:spChg chg="mod">
          <ac:chgData name="Venkataraghavan R  [MAHE-MLSBLR]" userId="559f51a9-0955-4bdb-b313-1a813060f071" providerId="ADAL" clId="{345514AA-9EDF-4EFD-A012-A6C05994E497}" dt="2024-02-19T04:43:24.885" v="88" actId="1076"/>
          <ac:spMkLst>
            <pc:docMk/>
            <pc:sldMk cId="230093612" sldId="257"/>
            <ac:spMk id="43" creationId="{268AEFE3-DC01-A1B6-BBBA-1BC0F5961A92}"/>
          </ac:spMkLst>
        </pc:spChg>
        <pc:spChg chg="mod">
          <ac:chgData name="Venkataraghavan R  [MAHE-MLSBLR]" userId="559f51a9-0955-4bdb-b313-1a813060f071" providerId="ADAL" clId="{345514AA-9EDF-4EFD-A012-A6C05994E497}" dt="2024-02-19T04:43:32.386" v="89" actId="1076"/>
          <ac:spMkLst>
            <pc:docMk/>
            <pc:sldMk cId="230093612" sldId="257"/>
            <ac:spMk id="44" creationId="{8D9A471E-C7FF-8247-0161-557AA4EFE7D0}"/>
          </ac:spMkLst>
        </pc:spChg>
        <pc:spChg chg="mod">
          <ac:chgData name="Venkataraghavan R  [MAHE-MLSBLR]" userId="559f51a9-0955-4bdb-b313-1a813060f071" providerId="ADAL" clId="{345514AA-9EDF-4EFD-A012-A6C05994E497}" dt="2024-02-19T05:04:29.950" v="305" actId="1076"/>
          <ac:spMkLst>
            <pc:docMk/>
            <pc:sldMk cId="230093612" sldId="257"/>
            <ac:spMk id="47" creationId="{164993FE-0F3A-BE86-D35F-D1209E95FC32}"/>
          </ac:spMkLst>
        </pc:spChg>
        <pc:spChg chg="mod">
          <ac:chgData name="Venkataraghavan R  [MAHE-MLSBLR]" userId="559f51a9-0955-4bdb-b313-1a813060f071" providerId="ADAL" clId="{345514AA-9EDF-4EFD-A012-A6C05994E497}" dt="2024-02-19T04:50:19.017" v="287" actId="20577"/>
          <ac:spMkLst>
            <pc:docMk/>
            <pc:sldMk cId="230093612" sldId="257"/>
            <ac:spMk id="60" creationId="{7CD5EB4A-CE79-A98F-F587-3A9355486606}"/>
          </ac:spMkLst>
        </pc:spChg>
        <pc:picChg chg="mod">
          <ac:chgData name="Venkataraghavan R  [MAHE-MLSBLR]" userId="559f51a9-0955-4bdb-b313-1a813060f071" providerId="ADAL" clId="{345514AA-9EDF-4EFD-A012-A6C05994E497}" dt="2024-02-19T05:04:12.572" v="303" actId="1076"/>
          <ac:picMkLst>
            <pc:docMk/>
            <pc:sldMk cId="230093612" sldId="257"/>
            <ac:picMk id="5" creationId="{0E088D53-A707-BAE6-6620-4DE8A642187F}"/>
          </ac:picMkLst>
        </pc:picChg>
        <pc:picChg chg="add mod">
          <ac:chgData name="Venkataraghavan R  [MAHE-MLSBLR]" userId="559f51a9-0955-4bdb-b313-1a813060f071" providerId="ADAL" clId="{345514AA-9EDF-4EFD-A012-A6C05994E497}" dt="2024-02-19T04:51:00.098" v="291" actId="14100"/>
          <ac:picMkLst>
            <pc:docMk/>
            <pc:sldMk cId="230093612" sldId="257"/>
            <ac:picMk id="24" creationId="{99261AC5-5BDF-F22B-BDDD-98C6CA3DCFAD}"/>
          </ac:picMkLst>
        </pc:picChg>
        <pc:picChg chg="add del mod">
          <ac:chgData name="Venkataraghavan R  [MAHE-MLSBLR]" userId="559f51a9-0955-4bdb-b313-1a813060f071" providerId="ADAL" clId="{345514AA-9EDF-4EFD-A012-A6C05994E497}" dt="2024-02-19T04:35:21.694" v="55" actId="478"/>
          <ac:picMkLst>
            <pc:docMk/>
            <pc:sldMk cId="230093612" sldId="257"/>
            <ac:picMk id="32" creationId="{CBA4F129-4605-762D-633F-D4AE842C94C9}"/>
          </ac:picMkLst>
        </pc:picChg>
        <pc:picChg chg="add mod">
          <ac:chgData name="Venkataraghavan R  [MAHE-MLSBLR]" userId="559f51a9-0955-4bdb-b313-1a813060f071" providerId="ADAL" clId="{345514AA-9EDF-4EFD-A012-A6C05994E497}" dt="2024-02-19T04:50:49.341" v="289" actId="14100"/>
          <ac:picMkLst>
            <pc:docMk/>
            <pc:sldMk cId="230093612" sldId="257"/>
            <ac:picMk id="34" creationId="{5DF74C80-BED5-A01B-A850-6793677585FF}"/>
          </ac:picMkLst>
        </pc:picChg>
        <pc:picChg chg="mod">
          <ac:chgData name="Venkataraghavan R  [MAHE-MLSBLR]" userId="559f51a9-0955-4bdb-b313-1a813060f071" providerId="ADAL" clId="{345514AA-9EDF-4EFD-A012-A6C05994E497}" dt="2024-02-19T05:04:05.384" v="302" actId="14100"/>
          <ac:picMkLst>
            <pc:docMk/>
            <pc:sldMk cId="230093612" sldId="257"/>
            <ac:picMk id="39" creationId="{2890E48D-8721-6892-E30E-0B09502EDA7A}"/>
          </ac:picMkLst>
        </pc:picChg>
        <pc:picChg chg="mod">
          <ac:chgData name="Venkataraghavan R  [MAHE-MLSBLR]" userId="559f51a9-0955-4bdb-b313-1a813060f071" providerId="ADAL" clId="{345514AA-9EDF-4EFD-A012-A6C05994E497}" dt="2024-02-19T05:03:57.511" v="300" actId="1037"/>
          <ac:picMkLst>
            <pc:docMk/>
            <pc:sldMk cId="230093612" sldId="257"/>
            <ac:picMk id="40" creationId="{CA3CB17D-A9ED-9832-B90F-1FBAF9B56A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86C53-F9F0-4B5E-B81C-58C137193BC4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7125" y="1162050"/>
            <a:ext cx="22161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B4BEA-8601-47BB-AE40-DD2427A55FD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30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B4BEA-8601-47BB-AE40-DD2427A55FD0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855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1B379-0709-8FAF-6100-0F61A7CD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AF93F-FAAA-E166-5CF4-8397DF00D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E7B64-2362-6CD9-B146-F9B408F44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BEDE4-A923-6EC4-472A-7DD60CE05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B4BEA-8601-47BB-AE40-DD2427A55FD0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01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2409" y="3230664"/>
            <a:ext cx="3115310" cy="2375535"/>
          </a:xfrm>
          <a:custGeom>
            <a:avLst/>
            <a:gdLst/>
            <a:ahLst/>
            <a:cxnLst/>
            <a:rect l="l" t="t" r="r" b="b"/>
            <a:pathLst>
              <a:path w="3115310" h="2375535">
                <a:moveTo>
                  <a:pt x="3115208" y="0"/>
                </a:moveTo>
                <a:lnTo>
                  <a:pt x="0" y="0"/>
                </a:lnTo>
                <a:lnTo>
                  <a:pt x="0" y="2375484"/>
                </a:lnTo>
                <a:lnTo>
                  <a:pt x="3115208" y="2375484"/>
                </a:lnTo>
                <a:lnTo>
                  <a:pt x="3115208" y="0"/>
                </a:lnTo>
                <a:close/>
              </a:path>
            </a:pathLst>
          </a:custGeom>
          <a:solidFill>
            <a:srgbClr val="FFBA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728129" y="3163176"/>
            <a:ext cx="1198245" cy="202565"/>
          </a:xfrm>
          <a:custGeom>
            <a:avLst/>
            <a:gdLst/>
            <a:ahLst/>
            <a:cxnLst/>
            <a:rect l="l" t="t" r="r" b="b"/>
            <a:pathLst>
              <a:path w="1198245" h="202564">
                <a:moveTo>
                  <a:pt x="1171155" y="0"/>
                </a:moveTo>
                <a:lnTo>
                  <a:pt x="101041" y="0"/>
                </a:lnTo>
                <a:lnTo>
                  <a:pt x="61711" y="7940"/>
                </a:lnTo>
                <a:lnTo>
                  <a:pt x="29594" y="29594"/>
                </a:lnTo>
                <a:lnTo>
                  <a:pt x="7940" y="61711"/>
                </a:lnTo>
                <a:lnTo>
                  <a:pt x="0" y="101041"/>
                </a:lnTo>
                <a:lnTo>
                  <a:pt x="7940" y="140369"/>
                </a:lnTo>
                <a:lnTo>
                  <a:pt x="29594" y="172481"/>
                </a:lnTo>
                <a:lnTo>
                  <a:pt x="61711" y="194131"/>
                </a:lnTo>
                <a:lnTo>
                  <a:pt x="101041" y="202069"/>
                </a:lnTo>
                <a:lnTo>
                  <a:pt x="1171155" y="202069"/>
                </a:lnTo>
                <a:lnTo>
                  <a:pt x="1181662" y="199949"/>
                </a:lnTo>
                <a:lnTo>
                  <a:pt x="1190240" y="194167"/>
                </a:lnTo>
                <a:lnTo>
                  <a:pt x="1196023" y="185589"/>
                </a:lnTo>
                <a:lnTo>
                  <a:pt x="1198143" y="175082"/>
                </a:lnTo>
                <a:lnTo>
                  <a:pt x="1198143" y="26987"/>
                </a:lnTo>
                <a:lnTo>
                  <a:pt x="1196023" y="16480"/>
                </a:lnTo>
                <a:lnTo>
                  <a:pt x="1190240" y="7902"/>
                </a:lnTo>
                <a:lnTo>
                  <a:pt x="1181662" y="2120"/>
                </a:lnTo>
                <a:lnTo>
                  <a:pt x="1171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818881" y="3156826"/>
            <a:ext cx="214782" cy="214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hyperlink" Target="https://forms.gle/Pg8Vn9RK1PUXu5W6A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7.jpg"/><Relationship Id="rId26" Type="http://schemas.openxmlformats.org/officeDocument/2006/relationships/image" Target="../media/image34.jpeg"/><Relationship Id="rId3" Type="http://schemas.openxmlformats.org/officeDocument/2006/relationships/image" Target="../media/image13.jpeg"/><Relationship Id="rId21" Type="http://schemas.openxmlformats.org/officeDocument/2006/relationships/image" Target="../media/image29.jpe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12.png"/><Relationship Id="rId25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20" Type="http://schemas.openxmlformats.org/officeDocument/2006/relationships/hyperlink" Target="mailto:rama.venkat@manipal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24" Type="http://schemas.openxmlformats.org/officeDocument/2006/relationships/image" Target="../media/image32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1.jpeg"/><Relationship Id="rId28" Type="http://schemas.openxmlformats.org/officeDocument/2006/relationships/image" Target="../media/image36.jpg"/><Relationship Id="rId10" Type="http://schemas.openxmlformats.org/officeDocument/2006/relationships/image" Target="../media/image20.jpeg"/><Relationship Id="rId19" Type="http://schemas.openxmlformats.org/officeDocument/2006/relationships/image" Target="../media/image28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38241" y="2381632"/>
            <a:ext cx="7398054" cy="784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20"/>
              </a:spcBef>
            </a:pPr>
            <a:r>
              <a:rPr lang="en-US" sz="1000" b="1" spc="-15" dirty="0">
                <a:solidFill>
                  <a:srgbClr val="FFFFFF"/>
                </a:solidFill>
                <a:latin typeface="Arial"/>
                <a:cs typeface="Arial"/>
              </a:rPr>
              <a:t>LIVE IN PERSON</a:t>
            </a:r>
            <a:endParaRPr sz="1000" dirty="0">
              <a:latin typeface="Arial"/>
              <a:cs typeface="Arial"/>
            </a:endParaRPr>
          </a:p>
          <a:p>
            <a:pPr marL="16510" marR="5080" algn="ctr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24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March 2024</a:t>
            </a:r>
          </a:p>
          <a:p>
            <a:pPr marL="16510" marR="5080" algn="ctr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Manipal Law School, MAHE, Govindapura, Yelahanka, Bengaluru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 flipV="1">
            <a:off x="2095664" y="2311785"/>
            <a:ext cx="3314790" cy="58589"/>
          </a:xfrm>
          <a:custGeom>
            <a:avLst/>
            <a:gdLst/>
            <a:ahLst/>
            <a:cxnLst/>
            <a:rect l="l" t="t" r="r" b="b"/>
            <a:pathLst>
              <a:path w="2760979" h="54610">
                <a:moveTo>
                  <a:pt x="2760776" y="0"/>
                </a:moveTo>
                <a:lnTo>
                  <a:pt x="0" y="0"/>
                </a:lnTo>
                <a:lnTo>
                  <a:pt x="0" y="54114"/>
                </a:lnTo>
                <a:lnTo>
                  <a:pt x="2760776" y="54114"/>
                </a:lnTo>
                <a:lnTo>
                  <a:pt x="2760776" y="0"/>
                </a:lnTo>
                <a:close/>
              </a:path>
            </a:pathLst>
          </a:custGeom>
          <a:solidFill>
            <a:srgbClr val="FFBA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725512-C316-CF25-14D7-91682348302B}"/>
              </a:ext>
            </a:extLst>
          </p:cNvPr>
          <p:cNvSpPr txBox="1"/>
          <p:nvPr/>
        </p:nvSpPr>
        <p:spPr>
          <a:xfrm>
            <a:off x="3585186" y="3591510"/>
            <a:ext cx="38559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Registration from 08:30 AM onwards</a:t>
            </a:r>
          </a:p>
          <a:p>
            <a:endParaRPr lang="en-US" sz="1200" b="1" dirty="0"/>
          </a:p>
          <a:p>
            <a:r>
              <a:rPr lang="en-US" sz="1600" b="1" dirty="0"/>
              <a:t>Inauguration 		9:30 AM </a:t>
            </a:r>
          </a:p>
          <a:p>
            <a:r>
              <a:rPr lang="en-US" sz="1600" b="1" dirty="0"/>
              <a:t>Welcome address</a:t>
            </a:r>
          </a:p>
          <a:p>
            <a:endParaRPr lang="en-US" sz="1200" b="1" dirty="0"/>
          </a:p>
          <a:p>
            <a:r>
              <a:rPr lang="en-US" sz="1600" b="1" dirty="0"/>
              <a:t>Panel discussions</a:t>
            </a:r>
          </a:p>
          <a:p>
            <a:r>
              <a:rPr lang="en-US" sz="1600" dirty="0"/>
              <a:t>Session 1: 10:00 to 11:30 AM</a:t>
            </a:r>
          </a:p>
          <a:p>
            <a:r>
              <a:rPr lang="en-US" sz="1600" dirty="0"/>
              <a:t>Navigating the Procurement Puzzle</a:t>
            </a:r>
          </a:p>
          <a:p>
            <a:r>
              <a:rPr lang="en-US" sz="1600" dirty="0"/>
              <a:t>Session 2: 11:45 to 01:15 PM</a:t>
            </a:r>
          </a:p>
          <a:p>
            <a:r>
              <a:rPr lang="en-US" sz="1600" dirty="0"/>
              <a:t>Mastering Contract Administration; “From Ground-breaking to Handover”</a:t>
            </a:r>
          </a:p>
          <a:p>
            <a:endParaRPr lang="en-US" sz="1200" dirty="0"/>
          </a:p>
          <a:p>
            <a:r>
              <a:rPr lang="en-US" sz="1600" b="1" dirty="0"/>
              <a:t>Lunch break (01:15 to 2:00 PM)</a:t>
            </a:r>
          </a:p>
          <a:p>
            <a:endParaRPr lang="en-US" sz="1200" b="1" dirty="0"/>
          </a:p>
          <a:p>
            <a:r>
              <a:rPr lang="en-US" sz="1600" dirty="0"/>
              <a:t>Session 3: 02:00 to 03:30 PM</a:t>
            </a:r>
          </a:p>
          <a:p>
            <a:r>
              <a:rPr lang="en-US" sz="1600" dirty="0"/>
              <a:t>Unravelling Claims; Strategies for Prevention and Resolution</a:t>
            </a:r>
          </a:p>
          <a:p>
            <a:r>
              <a:rPr lang="en-US" sz="1600" dirty="0"/>
              <a:t>Session 4: 03:45 to 05:15 PM</a:t>
            </a:r>
          </a:p>
          <a:p>
            <a:r>
              <a:rPr lang="en-US" sz="1600" dirty="0"/>
              <a:t>Dissecting Disputes: A legal Road map</a:t>
            </a:r>
          </a:p>
          <a:p>
            <a:r>
              <a:rPr lang="en-US" sz="1600" b="1" dirty="0"/>
              <a:t>Valedictory Function		05:30 PM</a:t>
            </a:r>
          </a:p>
          <a:p>
            <a:endParaRPr lang="en-US" sz="1200" b="1" dirty="0"/>
          </a:p>
          <a:p>
            <a:r>
              <a:rPr lang="en-US" sz="1600" b="1" dirty="0"/>
              <a:t>Followed by Gala Dinner!</a:t>
            </a:r>
            <a:endParaRPr lang="en-US" sz="16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64149AA-37A1-14E0-EAE2-A10A9AC9C040}"/>
              </a:ext>
            </a:extLst>
          </p:cNvPr>
          <p:cNvSpPr txBox="1"/>
          <p:nvPr/>
        </p:nvSpPr>
        <p:spPr>
          <a:xfrm>
            <a:off x="4508970" y="3209470"/>
            <a:ext cx="213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 Agenda 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0A376-AA1C-255B-FEC4-E160C475496E}"/>
              </a:ext>
            </a:extLst>
          </p:cNvPr>
          <p:cNvSpPr txBox="1"/>
          <p:nvPr/>
        </p:nvSpPr>
        <p:spPr>
          <a:xfrm>
            <a:off x="436032" y="858018"/>
            <a:ext cx="6633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Conference on </a:t>
            </a:r>
          </a:p>
          <a:p>
            <a:pPr algn="ctr"/>
            <a:r>
              <a:rPr lang="en-US" sz="2800" b="1" dirty="0"/>
              <a:t>Constructing Legal Foundations;</a:t>
            </a:r>
          </a:p>
          <a:p>
            <a:pPr algn="ctr"/>
            <a:r>
              <a:rPr lang="en-US" sz="2800" b="1" dirty="0"/>
              <a:t>Navigating the future of Construction Law</a:t>
            </a:r>
            <a:endParaRPr lang="en-IN" sz="2800" b="1" dirty="0"/>
          </a:p>
        </p:txBody>
      </p:sp>
      <p:pic>
        <p:nvPicPr>
          <p:cNvPr id="7" name="Picture 6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D37363E-38B2-FDF7-ED54-C9A67AA4D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6"/>
            <a:ext cx="3752783" cy="84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F29D82-C43F-CD58-D350-4D52086209E5}"/>
              </a:ext>
            </a:extLst>
          </p:cNvPr>
          <p:cNvSpPr txBox="1"/>
          <p:nvPr/>
        </p:nvSpPr>
        <p:spPr>
          <a:xfrm>
            <a:off x="572497" y="3343864"/>
            <a:ext cx="2505878" cy="73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720"/>
              </a:spcBef>
            </a:pPr>
            <a:r>
              <a:rPr lang="en-US" sz="1800" b="1" dirty="0">
                <a:cs typeface="Arial"/>
              </a:rPr>
              <a:t>Chief Guest:</a:t>
            </a:r>
          </a:p>
          <a:p>
            <a:pPr marL="16510" algn="ctr">
              <a:lnSpc>
                <a:spcPct val="100000"/>
              </a:lnSpc>
              <a:spcBef>
                <a:spcPts val="720"/>
              </a:spcBef>
            </a:pPr>
            <a:r>
              <a:rPr lang="en-US" sz="1800" b="1" dirty="0">
                <a:cs typeface="Arial"/>
              </a:rPr>
              <a:t>Justice S Ravindra  Bhat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25ECB-3EA9-5000-2D76-ADCDDF4F958F}"/>
              </a:ext>
            </a:extLst>
          </p:cNvPr>
          <p:cNvSpPr txBox="1"/>
          <p:nvPr/>
        </p:nvSpPr>
        <p:spPr>
          <a:xfrm>
            <a:off x="-15916" y="5693946"/>
            <a:ext cx="3539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Guest of Honour:  Mr. Ratan K Singh</a:t>
            </a: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330E9209-D2D7-6620-AD34-497FF0A128D1}"/>
              </a:ext>
            </a:extLst>
          </p:cNvPr>
          <p:cNvSpPr/>
          <p:nvPr/>
        </p:nvSpPr>
        <p:spPr>
          <a:xfrm flipV="1">
            <a:off x="-15916" y="7556500"/>
            <a:ext cx="3446206" cy="45719"/>
          </a:xfrm>
          <a:custGeom>
            <a:avLst/>
            <a:gdLst/>
            <a:ahLst/>
            <a:cxnLst/>
            <a:rect l="l" t="t" r="r" b="b"/>
            <a:pathLst>
              <a:path w="2760979" h="54610">
                <a:moveTo>
                  <a:pt x="2760776" y="0"/>
                </a:moveTo>
                <a:lnTo>
                  <a:pt x="0" y="0"/>
                </a:lnTo>
                <a:lnTo>
                  <a:pt x="0" y="54114"/>
                </a:lnTo>
                <a:lnTo>
                  <a:pt x="2760776" y="54114"/>
                </a:lnTo>
                <a:lnTo>
                  <a:pt x="2760776" y="0"/>
                </a:lnTo>
                <a:close/>
              </a:path>
            </a:pathLst>
          </a:custGeom>
          <a:solidFill>
            <a:srgbClr val="FFBA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513848B-84FA-1B07-4AE8-6E35F216E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28" y="0"/>
            <a:ext cx="2760941" cy="897584"/>
          </a:xfrm>
          <a:prstGeom prst="rect">
            <a:avLst/>
          </a:prstGeom>
        </p:spPr>
      </p:pic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E51A4ACF-6A11-C139-16B8-FCE79464D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48" y="6108700"/>
            <a:ext cx="1250087" cy="1394645"/>
          </a:xfrm>
          <a:prstGeom prst="rect">
            <a:avLst/>
          </a:prstGeom>
        </p:spPr>
      </p:pic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2F46F8A7-7C3E-0C9F-4AC5-F8372F882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49" y="4108000"/>
            <a:ext cx="1250087" cy="1467300"/>
          </a:xfrm>
          <a:prstGeom prst="rect">
            <a:avLst/>
          </a:prstGeom>
        </p:spPr>
      </p:pic>
      <p:sp>
        <p:nvSpPr>
          <p:cNvPr id="10" name="object 21">
            <a:extLst>
              <a:ext uri="{FF2B5EF4-FFF2-40B4-BE49-F238E27FC236}">
                <a16:creationId xmlns:a16="http://schemas.microsoft.com/office/drawing/2014/main" id="{94BCCE2C-0CC8-C039-91DD-D0292AA1CC90}"/>
              </a:ext>
            </a:extLst>
          </p:cNvPr>
          <p:cNvSpPr/>
          <p:nvPr/>
        </p:nvSpPr>
        <p:spPr>
          <a:xfrm>
            <a:off x="115397" y="9187181"/>
            <a:ext cx="7248899" cy="45719"/>
          </a:xfrm>
          <a:custGeom>
            <a:avLst/>
            <a:gdLst/>
            <a:ahLst/>
            <a:cxnLst/>
            <a:rect l="l" t="t" r="r" b="b"/>
            <a:pathLst>
              <a:path w="2760979" h="54610">
                <a:moveTo>
                  <a:pt x="2760776" y="0"/>
                </a:moveTo>
                <a:lnTo>
                  <a:pt x="0" y="0"/>
                </a:lnTo>
                <a:lnTo>
                  <a:pt x="0" y="54114"/>
                </a:lnTo>
                <a:lnTo>
                  <a:pt x="2760776" y="54114"/>
                </a:lnTo>
                <a:lnTo>
                  <a:pt x="2760776" y="0"/>
                </a:lnTo>
                <a:close/>
              </a:path>
            </a:pathLst>
          </a:custGeom>
          <a:solidFill>
            <a:srgbClr val="FFBA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942B3-9FC1-7978-0280-7194AB4AA838}"/>
              </a:ext>
            </a:extLst>
          </p:cNvPr>
          <p:cNvSpPr txBox="1"/>
          <p:nvPr/>
        </p:nvSpPr>
        <p:spPr>
          <a:xfrm>
            <a:off x="2432047" y="8863568"/>
            <a:ext cx="269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Supporting Organisations</a:t>
            </a:r>
          </a:p>
        </p:txBody>
      </p:sp>
      <p:pic>
        <p:nvPicPr>
          <p:cNvPr id="13" name="Picture 12" descr="A blue triangle and black text&#10;&#10;Description automatically generated">
            <a:extLst>
              <a:ext uri="{FF2B5EF4-FFF2-40B4-BE49-F238E27FC236}">
                <a16:creationId xmlns:a16="http://schemas.microsoft.com/office/drawing/2014/main" id="{6F94C438-2F9E-DC5F-EEAD-77280FA2CB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" y="9487310"/>
            <a:ext cx="1193885" cy="758049"/>
          </a:xfrm>
          <a:prstGeom prst="rect">
            <a:avLst/>
          </a:prstGeom>
        </p:spPr>
      </p:pic>
      <p:pic>
        <p:nvPicPr>
          <p:cNvPr id="15" name="Picture 14" descr="A red triangle on a black background&#10;&#10;Description automatically generated">
            <a:extLst>
              <a:ext uri="{FF2B5EF4-FFF2-40B4-BE49-F238E27FC236}">
                <a16:creationId xmlns:a16="http://schemas.microsoft.com/office/drawing/2014/main" id="{212859BE-F802-EEC0-8A15-B4183621A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08" y="9529978"/>
            <a:ext cx="1409422" cy="672714"/>
          </a:xfrm>
          <a:prstGeom prst="rect">
            <a:avLst/>
          </a:prstGeom>
        </p:spPr>
      </p:pic>
      <p:pic>
        <p:nvPicPr>
          <p:cNvPr id="19" name="Picture 18" descr="A logo of a law firm&#10;&#10;Description automatically generated">
            <a:extLst>
              <a:ext uri="{FF2B5EF4-FFF2-40B4-BE49-F238E27FC236}">
                <a16:creationId xmlns:a16="http://schemas.microsoft.com/office/drawing/2014/main" id="{485E2864-3C61-DD32-4750-926BA5E3BC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44" y="9296291"/>
            <a:ext cx="1201347" cy="1384409"/>
          </a:xfrm>
          <a:prstGeom prst="rect">
            <a:avLst/>
          </a:prstGeom>
        </p:spPr>
      </p:pic>
      <p:pic>
        <p:nvPicPr>
          <p:cNvPr id="24" name="Picture 23" descr="A logo on a pink background&#10;&#10;Description automatically generated">
            <a:extLst>
              <a:ext uri="{FF2B5EF4-FFF2-40B4-BE49-F238E27FC236}">
                <a16:creationId xmlns:a16="http://schemas.microsoft.com/office/drawing/2014/main" id="{77632F92-83FD-AFBF-01EA-6AD924B748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8" y="9410302"/>
            <a:ext cx="1004213" cy="10042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4CBC95-AC8C-300C-6211-C3A6FD8C47C1}"/>
              </a:ext>
            </a:extLst>
          </p:cNvPr>
          <p:cNvSpPr txBox="1"/>
          <p:nvPr/>
        </p:nvSpPr>
        <p:spPr>
          <a:xfrm>
            <a:off x="36141" y="7683332"/>
            <a:ext cx="3205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Register your interest here </a:t>
            </a:r>
            <a:r>
              <a:rPr lang="en-IN" sz="1400" dirty="0">
                <a:hlinkClick r:id="rId11"/>
              </a:rPr>
              <a:t>https://forms.gle/Pg8Vn9RK1PUXu5W6A</a:t>
            </a:r>
            <a:endParaRPr lang="en-IN" sz="1400" dirty="0"/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9B005798-3D52-A528-790B-E0A8C18DFF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41" y="9410302"/>
            <a:ext cx="1068639" cy="1077695"/>
          </a:xfrm>
          <a:prstGeom prst="rect">
            <a:avLst/>
          </a:prstGeom>
        </p:spPr>
      </p:pic>
      <p:pic>
        <p:nvPicPr>
          <p:cNvPr id="2" name="Picture 1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46BDAB51-2CCB-03FC-D48F-80C1EABA88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8" y="8191284"/>
            <a:ext cx="995897" cy="9958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245499-CD58-E205-1532-80E5B5AE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1852B2AC-485A-E9E4-1921-DA95E9BCDE27}"/>
              </a:ext>
            </a:extLst>
          </p:cNvPr>
          <p:cNvSpPr txBox="1"/>
          <p:nvPr/>
        </p:nvSpPr>
        <p:spPr>
          <a:xfrm>
            <a:off x="115397" y="1648113"/>
            <a:ext cx="165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 Simons</a:t>
            </a:r>
          </a:p>
          <a:p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Managing Director</a:t>
            </a:r>
          </a:p>
          <a:p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Cubed Consultants, UAE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C547B6-F801-6465-F6B6-7D38C5721ADB}"/>
              </a:ext>
            </a:extLst>
          </p:cNvPr>
          <p:cNvSpPr txBox="1"/>
          <p:nvPr/>
        </p:nvSpPr>
        <p:spPr>
          <a:xfrm>
            <a:off x="1771926" y="107090"/>
            <a:ext cx="419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Confirmed Speakers (as of 17</a:t>
            </a:r>
            <a:r>
              <a:rPr lang="en-US" sz="2000" b="1" baseline="30000" dirty="0"/>
              <a:t>th</a:t>
            </a:r>
            <a:r>
              <a:rPr lang="en-US" sz="2000" b="1" dirty="0"/>
              <a:t>  Feb)</a:t>
            </a:r>
            <a:endParaRPr lang="en-IN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DC1F3-E9C8-6293-FD1D-0F2A76CC5677}"/>
              </a:ext>
            </a:extLst>
          </p:cNvPr>
          <p:cNvSpPr txBox="1"/>
          <p:nvPr/>
        </p:nvSpPr>
        <p:spPr>
          <a:xfrm>
            <a:off x="1638968" y="3671934"/>
            <a:ext cx="1551495" cy="83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Sampath Raman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Operations  Director,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MACE International Dubai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FE5A0-F299-E55D-14B4-BD2037A023A4}"/>
              </a:ext>
            </a:extLst>
          </p:cNvPr>
          <p:cNvSpPr txBox="1"/>
          <p:nvPr/>
        </p:nvSpPr>
        <p:spPr>
          <a:xfrm>
            <a:off x="145965" y="3713908"/>
            <a:ext cx="1763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Faisal Attia</a:t>
            </a:r>
          </a:p>
          <a:p>
            <a:r>
              <a:rPr lang="en-US" sz="1200" dirty="0">
                <a:cs typeface="Arial" panose="020B0604020202020204" pitchFamily="34" charset="0"/>
              </a:rPr>
              <a:t>Partner, </a:t>
            </a:r>
          </a:p>
          <a:p>
            <a:r>
              <a:rPr lang="en-US" sz="1200" dirty="0">
                <a:cs typeface="Arial" panose="020B0604020202020204" pitchFamily="34" charset="0"/>
              </a:rPr>
              <a:t>Pinsent Masons, </a:t>
            </a:r>
          </a:p>
          <a:p>
            <a:r>
              <a:rPr lang="en-US" sz="1200" dirty="0">
                <a:cs typeface="Arial" panose="020B0604020202020204" pitchFamily="34" charset="0"/>
              </a:rPr>
              <a:t>Dubai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888149-FB3E-8A46-B8E1-6C69D70ECBD5}"/>
              </a:ext>
            </a:extLst>
          </p:cNvPr>
          <p:cNvSpPr txBox="1"/>
          <p:nvPr/>
        </p:nvSpPr>
        <p:spPr>
          <a:xfrm>
            <a:off x="4508010" y="1636890"/>
            <a:ext cx="1640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Tejas Karia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&amp; Head, Arbitration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Shardul Amarchand Mangaldas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2806CE-6549-0627-D41D-32D9A26A4FD9}"/>
              </a:ext>
            </a:extLst>
          </p:cNvPr>
          <p:cNvSpPr txBox="1"/>
          <p:nvPr/>
        </p:nvSpPr>
        <p:spPr>
          <a:xfrm>
            <a:off x="5768178" y="1612900"/>
            <a:ext cx="192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Ganesh Chandra Kabi</a:t>
            </a:r>
            <a:r>
              <a:rPr lang="en-US" sz="1200" dirty="0">
                <a:cs typeface="Arial" panose="020B0604020202020204" pitchFamily="34" charset="0"/>
              </a:rPr>
              <a:t>, </a:t>
            </a:r>
          </a:p>
          <a:p>
            <a:r>
              <a:rPr lang="en-US" sz="1200" dirty="0">
                <a:cs typeface="Arial" panose="020B0604020202020204" pitchFamily="34" charset="0"/>
              </a:rPr>
              <a:t>Arbitrator &amp; Arbitration Counsel</a:t>
            </a:r>
          </a:p>
          <a:p>
            <a:r>
              <a:rPr lang="en-US" sz="1200" dirty="0">
                <a:cs typeface="Arial" panose="020B0604020202020204" pitchFamily="34" charset="0"/>
              </a:rPr>
              <a:t>Kabi and Associates</a:t>
            </a:r>
          </a:p>
        </p:txBody>
      </p:sp>
      <p:sp>
        <p:nvSpPr>
          <p:cNvPr id="48" name="TextBox 50">
            <a:extLst>
              <a:ext uri="{FF2B5EF4-FFF2-40B4-BE49-F238E27FC236}">
                <a16:creationId xmlns:a16="http://schemas.microsoft.com/office/drawing/2014/main" id="{3CEF41AA-CB54-E685-E8A5-90ABB733251B}"/>
              </a:ext>
            </a:extLst>
          </p:cNvPr>
          <p:cNvSpPr txBox="1"/>
          <p:nvPr/>
        </p:nvSpPr>
        <p:spPr>
          <a:xfrm>
            <a:off x="3108442" y="1615798"/>
            <a:ext cx="1568048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Datuk Sundra Rajoo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Director, Asian International Arbitration Centre, Kuala Lumpur</a:t>
            </a: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70">
            <a:extLst>
              <a:ext uri="{FF2B5EF4-FFF2-40B4-BE49-F238E27FC236}">
                <a16:creationId xmlns:a16="http://schemas.microsoft.com/office/drawing/2014/main" id="{AA40B5B9-113A-447D-8CFB-A25EA43784DA}"/>
              </a:ext>
            </a:extLst>
          </p:cNvPr>
          <p:cNvSpPr txBox="1"/>
          <p:nvPr/>
        </p:nvSpPr>
        <p:spPr>
          <a:xfrm>
            <a:off x="1665768" y="1649950"/>
            <a:ext cx="1586347" cy="1032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McLaughlin,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of Courses, Advanced Training Services Maidstone, England, UK</a:t>
            </a: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erson in a white shirt and tie&#10;&#10;Description automatically generated">
            <a:extLst>
              <a:ext uri="{FF2B5EF4-FFF2-40B4-BE49-F238E27FC236}">
                <a16:creationId xmlns:a16="http://schemas.microsoft.com/office/drawing/2014/main" id="{0D39D60F-66C8-83A9-91F3-EE13BBFC7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2" y="574750"/>
            <a:ext cx="1022840" cy="1022840"/>
          </a:xfrm>
          <a:prstGeom prst="ellipse">
            <a:avLst/>
          </a:prstGeom>
        </p:spPr>
      </p:pic>
      <p:pic>
        <p:nvPicPr>
          <p:cNvPr id="4" name="Picture 3" descr="A person with grey hair&#10;&#10;Description automatically generated">
            <a:extLst>
              <a:ext uri="{FF2B5EF4-FFF2-40B4-BE49-F238E27FC236}">
                <a16:creationId xmlns:a16="http://schemas.microsoft.com/office/drawing/2014/main" id="{97868CDC-3608-7E8B-B044-5760D1D07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768" y="572889"/>
            <a:ext cx="1022840" cy="1022840"/>
          </a:xfrm>
          <a:prstGeom prst="ellipse">
            <a:avLst/>
          </a:prstGeom>
        </p:spPr>
      </p:pic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CE700BEF-77C2-D7B5-A6BD-6258F3C56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63" y="574267"/>
            <a:ext cx="939958" cy="939958"/>
          </a:xfrm>
          <a:prstGeom prst="ellipse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F03C7871-662C-F3B1-6CB7-42AA790A4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/>
        </p:blipFill>
        <p:spPr>
          <a:xfrm>
            <a:off x="4508010" y="566560"/>
            <a:ext cx="1022840" cy="1022840"/>
          </a:xfrm>
          <a:prstGeom prst="ellipse">
            <a:avLst/>
          </a:prstGeom>
        </p:spPr>
      </p:pic>
      <p:pic>
        <p:nvPicPr>
          <p:cNvPr id="12" name="Picture 11" descr="A person in a suit and tie&#10;&#10;Description automatically generated">
            <a:extLst>
              <a:ext uri="{FF2B5EF4-FFF2-40B4-BE49-F238E27FC236}">
                <a16:creationId xmlns:a16="http://schemas.microsoft.com/office/drawing/2014/main" id="{86F282FD-06FA-B566-91B8-F7E71F085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1" y="2623840"/>
            <a:ext cx="1022841" cy="1022841"/>
          </a:xfrm>
          <a:prstGeom prst="ellipse">
            <a:avLst/>
          </a:prstGeom>
        </p:spPr>
      </p:pic>
      <p:pic>
        <p:nvPicPr>
          <p:cNvPr id="13" name="Picture 12" descr="A person in a suit and tie&#10;&#10;Description automatically generated">
            <a:extLst>
              <a:ext uri="{FF2B5EF4-FFF2-40B4-BE49-F238E27FC236}">
                <a16:creationId xmlns:a16="http://schemas.microsoft.com/office/drawing/2014/main" id="{1C78FC65-83ED-5CC2-FD7E-DAEC1EE81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8919" y="546100"/>
            <a:ext cx="1022841" cy="1022841"/>
          </a:xfrm>
          <a:prstGeom prst="ellipse">
            <a:avLst/>
          </a:prstGeom>
        </p:spPr>
      </p:pic>
      <p:pic>
        <p:nvPicPr>
          <p:cNvPr id="14" name="Picture 13" descr="A person in a suit and tie&#10;&#10;Description automatically generated">
            <a:extLst>
              <a:ext uri="{FF2B5EF4-FFF2-40B4-BE49-F238E27FC236}">
                <a16:creationId xmlns:a16="http://schemas.microsoft.com/office/drawing/2014/main" id="{30788C95-7C47-9357-273D-42AD25829E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4" b="10114"/>
          <a:stretch/>
        </p:blipFill>
        <p:spPr>
          <a:xfrm>
            <a:off x="1663344" y="2623840"/>
            <a:ext cx="978600" cy="1041363"/>
          </a:xfrm>
          <a:prstGeom prst="ellipse">
            <a:avLst/>
          </a:prstGeom>
        </p:spPr>
      </p:pic>
      <p:pic>
        <p:nvPicPr>
          <p:cNvPr id="15" name="Picture 14" descr="A person in a suit and tie&#10;&#10;Description automatically generated">
            <a:extLst>
              <a:ext uri="{FF2B5EF4-FFF2-40B4-BE49-F238E27FC236}">
                <a16:creationId xmlns:a16="http://schemas.microsoft.com/office/drawing/2014/main" id="{4D6C48F8-981F-3C47-0D04-5AE2EBE3DA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077" y="2603500"/>
            <a:ext cx="1016864" cy="1016864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1D815A-85B2-F7E1-9766-92BEB0A82CAF}"/>
              </a:ext>
            </a:extLst>
          </p:cNvPr>
          <p:cNvSpPr txBox="1"/>
          <p:nvPr/>
        </p:nvSpPr>
        <p:spPr>
          <a:xfrm>
            <a:off x="5847328" y="3711456"/>
            <a:ext cx="164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Dr Sridhar Mothe</a:t>
            </a:r>
            <a:endParaRPr lang="en-US" sz="1200" dirty="0">
              <a:cs typeface="Arial" panose="020B0604020202020204" pitchFamily="34" charset="0"/>
            </a:endParaRPr>
          </a:p>
          <a:p>
            <a:r>
              <a:rPr lang="en-US" sz="1200" dirty="0">
                <a:cs typeface="Arial" panose="020B0604020202020204" pitchFamily="34" charset="0"/>
              </a:rPr>
              <a:t>Principal Consultant</a:t>
            </a:r>
          </a:p>
          <a:p>
            <a:r>
              <a:rPr lang="en-US" sz="1200" dirty="0">
                <a:cs typeface="Arial" panose="020B0604020202020204" pitchFamily="34" charset="0"/>
              </a:rPr>
              <a:t>Mothe Associates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2E47DF-43E0-34A1-9F95-7D03375A9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548" y="2687795"/>
            <a:ext cx="978600" cy="978600"/>
          </a:xfrm>
          <a:prstGeom prst="ellipse">
            <a:avLst/>
          </a:prstGeom>
          <a:blipFill>
            <a:blip r:embed="rId12">
              <a:alphaModFix amt="25000"/>
            </a:blip>
            <a:stretch>
              <a:fillRect/>
            </a:stretch>
          </a:blip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E65D6A-2F62-A4BC-E23C-1BD3C15DC6F8}"/>
              </a:ext>
            </a:extLst>
          </p:cNvPr>
          <p:cNvSpPr txBox="1"/>
          <p:nvPr/>
        </p:nvSpPr>
        <p:spPr>
          <a:xfrm>
            <a:off x="2991025" y="6366827"/>
            <a:ext cx="1972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Awaiting confirmation from few more speakers from UK, Singapore and Dubai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56C4-0FAC-B493-1DBA-69FAD675A9D0}"/>
              </a:ext>
            </a:extLst>
          </p:cNvPr>
          <p:cNvSpPr txBox="1"/>
          <p:nvPr/>
        </p:nvSpPr>
        <p:spPr>
          <a:xfrm>
            <a:off x="3107462" y="3670300"/>
            <a:ext cx="143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  <a:cs typeface="Arial" panose="020B0604020202020204" pitchFamily="34" charset="0"/>
              </a:rPr>
              <a:t>Anirudh Krishnan</a:t>
            </a:r>
          </a:p>
          <a:p>
            <a:r>
              <a:rPr lang="en-US" sz="1200" dirty="0">
                <a:latin typeface="+mj-lt"/>
                <a:cs typeface="Arial" panose="020B0604020202020204" pitchFamily="34" charset="0"/>
              </a:rPr>
              <a:t>Founding Partner</a:t>
            </a:r>
          </a:p>
          <a:p>
            <a:r>
              <a:rPr lang="en-US" sz="1200" dirty="0">
                <a:latin typeface="+mj-lt"/>
                <a:cs typeface="Arial" panose="020B0604020202020204" pitchFamily="34" charset="0"/>
              </a:rPr>
              <a:t>AK Law Chambers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2BC43-FBD5-DE28-D798-BE82DE41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r="318"/>
          <a:stretch/>
        </p:blipFill>
        <p:spPr>
          <a:xfrm>
            <a:off x="4536962" y="2623840"/>
            <a:ext cx="1019299" cy="1019299"/>
          </a:xfrm>
          <a:prstGeom prst="ellipse">
            <a:avLst/>
          </a:prstGeom>
          <a:blipFill>
            <a:blip r:embed="rId12">
              <a:alphaModFix amt="25000"/>
            </a:blip>
            <a:stretch>
              <a:fillRect/>
            </a:stretch>
          </a:blip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4AF2B0-9D86-4131-BF24-7A52C5A8D441}"/>
              </a:ext>
            </a:extLst>
          </p:cNvPr>
          <p:cNvSpPr txBox="1"/>
          <p:nvPr/>
        </p:nvSpPr>
        <p:spPr>
          <a:xfrm>
            <a:off x="4411582" y="3713908"/>
            <a:ext cx="15514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cs typeface="Arial" panose="020B0604020202020204" pitchFamily="34" charset="0"/>
              </a:rPr>
              <a:t>Badri Srinivasan</a:t>
            </a:r>
          </a:p>
          <a:p>
            <a:r>
              <a:rPr lang="en-US" sz="1100" dirty="0">
                <a:latin typeface="+mj-lt"/>
                <a:cs typeface="Arial" panose="020B0604020202020204" pitchFamily="34" charset="0"/>
              </a:rPr>
              <a:t>Senior Manager (Legal)</a:t>
            </a:r>
          </a:p>
          <a:p>
            <a:r>
              <a:rPr lang="en-US" sz="1100" dirty="0">
                <a:latin typeface="+mj-lt"/>
                <a:cs typeface="Arial" panose="020B0604020202020204" pitchFamily="34" charset="0"/>
              </a:rPr>
              <a:t>Directorate General of </a:t>
            </a:r>
          </a:p>
          <a:p>
            <a:r>
              <a:rPr lang="en-US" sz="1100" dirty="0">
                <a:latin typeface="+mj-lt"/>
                <a:cs typeface="Arial" panose="020B0604020202020204" pitchFamily="34" charset="0"/>
              </a:rPr>
              <a:t>Hydrocarbons, MPNG</a:t>
            </a:r>
          </a:p>
          <a:p>
            <a:endParaRPr lang="en-US" sz="11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9" name="Picture 38" descr="A person with a mustache wearing a suit and tie&#10;&#10;Description automatically generated">
            <a:extLst>
              <a:ext uri="{FF2B5EF4-FFF2-40B4-BE49-F238E27FC236}">
                <a16:creationId xmlns:a16="http://schemas.microsoft.com/office/drawing/2014/main" id="{2890E48D-8721-6892-E30E-0B09502EDA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r="2927"/>
          <a:stretch/>
        </p:blipFill>
        <p:spPr>
          <a:xfrm>
            <a:off x="265140" y="9179454"/>
            <a:ext cx="925021" cy="876552"/>
          </a:xfrm>
          <a:prstGeom prst="ellipse">
            <a:avLst/>
          </a:prstGeom>
        </p:spPr>
      </p:pic>
      <p:pic>
        <p:nvPicPr>
          <p:cNvPr id="40" name="Picture 39" descr="A person in a suit and tie&#10;&#10;Description automatically generated">
            <a:extLst>
              <a:ext uri="{FF2B5EF4-FFF2-40B4-BE49-F238E27FC236}">
                <a16:creationId xmlns:a16="http://schemas.microsoft.com/office/drawing/2014/main" id="{CA3CB17D-A9ED-9832-B90F-1FBAF9B56A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9188939"/>
            <a:ext cx="925021" cy="896356"/>
          </a:xfrm>
          <a:prstGeom prst="ellipse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4242E9-4B29-2630-E916-6551700A4EF5}"/>
              </a:ext>
            </a:extLst>
          </p:cNvPr>
          <p:cNvSpPr txBox="1"/>
          <p:nvPr/>
        </p:nvSpPr>
        <p:spPr>
          <a:xfrm>
            <a:off x="1616945" y="10129556"/>
            <a:ext cx="15148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 R Venkat,  </a:t>
            </a:r>
          </a:p>
          <a:p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rofessor of Practice-Law</a:t>
            </a:r>
          </a:p>
          <a:p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Manipal Law School</a:t>
            </a:r>
            <a:endParaRPr lang="en-IN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D695C9-ED01-D625-F0FF-18EC66233117}"/>
              </a:ext>
            </a:extLst>
          </p:cNvPr>
          <p:cNvSpPr txBox="1"/>
          <p:nvPr/>
        </p:nvSpPr>
        <p:spPr>
          <a:xfrm>
            <a:off x="-31750" y="10105944"/>
            <a:ext cx="1579503" cy="574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 (Dr) Avinash Dadhich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Director, Manipal Law School</a:t>
            </a:r>
            <a:endParaRPr lang="en-IN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8AEFE3-DC01-A1B6-BBBA-1BC0F5961A92}"/>
              </a:ext>
            </a:extLst>
          </p:cNvPr>
          <p:cNvSpPr txBox="1"/>
          <p:nvPr/>
        </p:nvSpPr>
        <p:spPr>
          <a:xfrm>
            <a:off x="2547240" y="8815388"/>
            <a:ext cx="246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Organising Committee</a:t>
            </a:r>
          </a:p>
        </p:txBody>
      </p:sp>
      <p:sp>
        <p:nvSpPr>
          <p:cNvPr id="44" name="object 21">
            <a:extLst>
              <a:ext uri="{FF2B5EF4-FFF2-40B4-BE49-F238E27FC236}">
                <a16:creationId xmlns:a16="http://schemas.microsoft.com/office/drawing/2014/main" id="{8D9A471E-C7FF-8247-0161-557AA4EFE7D0}"/>
              </a:ext>
            </a:extLst>
          </p:cNvPr>
          <p:cNvSpPr/>
          <p:nvPr/>
        </p:nvSpPr>
        <p:spPr>
          <a:xfrm>
            <a:off x="115397" y="8856598"/>
            <a:ext cx="7341571" cy="45719"/>
          </a:xfrm>
          <a:custGeom>
            <a:avLst/>
            <a:gdLst/>
            <a:ahLst/>
            <a:cxnLst/>
            <a:rect l="l" t="t" r="r" b="b"/>
            <a:pathLst>
              <a:path w="2760979" h="54610">
                <a:moveTo>
                  <a:pt x="2760776" y="0"/>
                </a:moveTo>
                <a:lnTo>
                  <a:pt x="0" y="0"/>
                </a:lnTo>
                <a:lnTo>
                  <a:pt x="0" y="54114"/>
                </a:lnTo>
                <a:lnTo>
                  <a:pt x="2760776" y="54114"/>
                </a:lnTo>
                <a:lnTo>
                  <a:pt x="2760776" y="0"/>
                </a:lnTo>
                <a:close/>
              </a:path>
            </a:pathLst>
          </a:custGeom>
          <a:solidFill>
            <a:srgbClr val="FFBA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2D3B122-6340-8DBC-0C96-C85ABC87E6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 b="8076"/>
          <a:stretch/>
        </p:blipFill>
        <p:spPr>
          <a:xfrm>
            <a:off x="3218311" y="9210130"/>
            <a:ext cx="898240" cy="870405"/>
          </a:xfrm>
          <a:prstGeom prst="ellipse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4993FE-0F3A-BE86-D35F-D1209E95FC32}"/>
              </a:ext>
            </a:extLst>
          </p:cNvPr>
          <p:cNvSpPr txBox="1"/>
          <p:nvPr/>
        </p:nvSpPr>
        <p:spPr>
          <a:xfrm>
            <a:off x="3055551" y="10143782"/>
            <a:ext cx="13908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Anuja S</a:t>
            </a:r>
            <a:endParaRPr lang="en-IN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Manipal Law School</a:t>
            </a:r>
            <a:endParaRPr lang="en-IN" sz="1000" dirty="0"/>
          </a:p>
        </p:txBody>
      </p:sp>
      <p:pic>
        <p:nvPicPr>
          <p:cNvPr id="49" name="Picture 48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DB9E3E49-7474-DB83-727B-88B5DF97A6B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74" y="9369219"/>
            <a:ext cx="1200329" cy="120032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EF65E6C-EBB3-0367-85DB-08F069E004FE}"/>
              </a:ext>
            </a:extLst>
          </p:cNvPr>
          <p:cNvSpPr txBox="1"/>
          <p:nvPr/>
        </p:nvSpPr>
        <p:spPr>
          <a:xfrm>
            <a:off x="124133" y="5581847"/>
            <a:ext cx="153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Mayank Singh Takur </a:t>
            </a:r>
          </a:p>
          <a:p>
            <a:r>
              <a:rPr lang="en-US" sz="1200" dirty="0">
                <a:cs typeface="Arial" panose="020B0604020202020204" pitchFamily="34" charset="0"/>
              </a:rPr>
              <a:t>Delay Analyst, Masin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AC1DC14-4559-C457-A70D-23A734E05B3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179"/>
          <a:stretch/>
        </p:blipFill>
        <p:spPr>
          <a:xfrm>
            <a:off x="254695" y="4528812"/>
            <a:ext cx="1022841" cy="1022841"/>
          </a:xfrm>
          <a:prstGeom prst="ellipse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CA0FB06-4FED-0465-275F-60BDC8A1AB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223" y="4508501"/>
            <a:ext cx="1022841" cy="1022841"/>
          </a:xfrm>
          <a:prstGeom prst="ellipse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1AEC151-CDFB-3E96-EFCF-47009CC97DD7}"/>
              </a:ext>
            </a:extLst>
          </p:cNvPr>
          <p:cNvSpPr txBox="1"/>
          <p:nvPr/>
        </p:nvSpPr>
        <p:spPr>
          <a:xfrm>
            <a:off x="1604758" y="5578850"/>
            <a:ext cx="153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Ajay Nandalike</a:t>
            </a:r>
          </a:p>
          <a:p>
            <a:r>
              <a:rPr lang="en-US" sz="1200" dirty="0">
                <a:cs typeface="Arial" panose="020B0604020202020204" pitchFamily="34" charset="0"/>
              </a:rPr>
              <a:t>Partner, Pragati Law Chambers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34B8CF-15C6-7F08-0F2F-FA17323D0F94}"/>
              </a:ext>
            </a:extLst>
          </p:cNvPr>
          <p:cNvSpPr txBox="1"/>
          <p:nvPr/>
        </p:nvSpPr>
        <p:spPr>
          <a:xfrm>
            <a:off x="5773271" y="9015968"/>
            <a:ext cx="178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SCAN &amp; Register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CD5EB4A-CE79-A98F-F587-3A9355486606}"/>
              </a:ext>
            </a:extLst>
          </p:cNvPr>
          <p:cNvSpPr txBox="1"/>
          <p:nvPr/>
        </p:nvSpPr>
        <p:spPr>
          <a:xfrm>
            <a:off x="5183530" y="6334621"/>
            <a:ext cx="23915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Leading law firms, consultants and government organizations will be attending this event.</a:t>
            </a:r>
          </a:p>
          <a:p>
            <a:r>
              <a:rPr lang="en-IN" sz="1400" dirty="0"/>
              <a:t>If you would like to associate with the conference email us at </a:t>
            </a:r>
            <a:r>
              <a:rPr lang="en-IN" sz="1400" dirty="0">
                <a:hlinkClick r:id="rId20"/>
              </a:rPr>
              <a:t>rama.venkat@manipal.edu</a:t>
            </a:r>
            <a:r>
              <a:rPr lang="en-IN" sz="1400" dirty="0"/>
              <a:t> or call +91 7358268089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80A544C-DDAE-BBBD-4E1F-474A0310AC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12312"/>
          <a:stretch/>
        </p:blipFill>
        <p:spPr>
          <a:xfrm>
            <a:off x="3126427" y="4564728"/>
            <a:ext cx="1022841" cy="1022841"/>
          </a:xfrm>
          <a:prstGeom prst="ellipse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D75CA9E-CF32-5F18-D4B4-790594C0E1B0}"/>
              </a:ext>
            </a:extLst>
          </p:cNvPr>
          <p:cNvSpPr txBox="1"/>
          <p:nvPr/>
        </p:nvSpPr>
        <p:spPr>
          <a:xfrm>
            <a:off x="3055551" y="5576969"/>
            <a:ext cx="153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Dr. Pradeep Reddy</a:t>
            </a:r>
          </a:p>
          <a:p>
            <a:r>
              <a:rPr lang="en-US" sz="1200" dirty="0">
                <a:cs typeface="Arial" panose="020B0604020202020204" pitchFamily="34" charset="0"/>
              </a:rPr>
              <a:t>Practicing Arbitration</a:t>
            </a:r>
          </a:p>
          <a:p>
            <a:r>
              <a:rPr lang="en-US" sz="1200" dirty="0">
                <a:cs typeface="Arial" panose="020B0604020202020204" pitchFamily="34" charset="0"/>
              </a:rPr>
              <a:t>Professional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A0F39B8-A996-2CCE-6608-EFDC35DF332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34" y="4508500"/>
            <a:ext cx="1022841" cy="1022841"/>
          </a:xfrm>
          <a:prstGeom prst="ellipse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D92869A-BB66-2D62-CADC-7C7E11011709}"/>
              </a:ext>
            </a:extLst>
          </p:cNvPr>
          <p:cNvSpPr txBox="1"/>
          <p:nvPr/>
        </p:nvSpPr>
        <p:spPr>
          <a:xfrm>
            <a:off x="4565476" y="5589799"/>
            <a:ext cx="153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Ronak Desai</a:t>
            </a:r>
          </a:p>
          <a:p>
            <a:r>
              <a:rPr lang="en-US" sz="1200" dirty="0">
                <a:cs typeface="Arial" panose="020B0604020202020204" pitchFamily="34" charset="0"/>
              </a:rPr>
              <a:t>Head, International</a:t>
            </a:r>
          </a:p>
          <a:p>
            <a:r>
              <a:rPr lang="en-US" sz="1200" dirty="0">
                <a:cs typeface="Arial" panose="020B0604020202020204" pitchFamily="34" charset="0"/>
              </a:rPr>
              <a:t>Construction Law Offices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88D53-A707-BAE6-6620-4DE8A642187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b="1549"/>
          <a:stretch/>
        </p:blipFill>
        <p:spPr>
          <a:xfrm>
            <a:off x="4536962" y="9179454"/>
            <a:ext cx="898240" cy="87040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3797E-D99D-E240-30F6-F4401B489EBF}"/>
              </a:ext>
            </a:extLst>
          </p:cNvPr>
          <p:cNvSpPr txBox="1"/>
          <p:nvPr/>
        </p:nvSpPr>
        <p:spPr>
          <a:xfrm>
            <a:off x="4421973" y="10105944"/>
            <a:ext cx="1682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 Mohana Potdukhe</a:t>
            </a:r>
          </a:p>
          <a:p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Engineer &amp; Lawyer</a:t>
            </a:r>
          </a:p>
          <a:p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SCL, India</a:t>
            </a:r>
            <a:endParaRPr lang="en-IN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2C810-3E6E-C709-97D4-CC5B7B37216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077" y="4528812"/>
            <a:ext cx="1022841" cy="1022841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5C8F90-8EF7-7C53-7A54-9E125300BA6A}"/>
              </a:ext>
            </a:extLst>
          </p:cNvPr>
          <p:cNvSpPr txBox="1"/>
          <p:nvPr/>
        </p:nvSpPr>
        <p:spPr>
          <a:xfrm>
            <a:off x="5893156" y="5575300"/>
            <a:ext cx="153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Mustafa Hussain</a:t>
            </a:r>
          </a:p>
          <a:p>
            <a:r>
              <a:rPr lang="en-US" sz="1200" dirty="0">
                <a:cs typeface="Arial" panose="020B0604020202020204" pitchFamily="34" charset="0"/>
              </a:rPr>
              <a:t>Director, HKA, UAE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9A625C-3F2B-7D75-E082-FB8F1FC86E82}"/>
              </a:ext>
            </a:extLst>
          </p:cNvPr>
          <p:cNvSpPr txBox="1"/>
          <p:nvPr/>
        </p:nvSpPr>
        <p:spPr>
          <a:xfrm>
            <a:off x="87404" y="7340980"/>
            <a:ext cx="16565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cs typeface="Arial" panose="020B0604020202020204" pitchFamily="34" charset="0"/>
              </a:rPr>
              <a:t>Hasit</a:t>
            </a:r>
            <a:r>
              <a:rPr lang="en-US" sz="1100" b="1" dirty="0">
                <a:cs typeface="Arial" panose="020B0604020202020204" pitchFamily="34" charset="0"/>
              </a:rPr>
              <a:t> B Seth</a:t>
            </a:r>
          </a:p>
          <a:p>
            <a:r>
              <a:rPr lang="en-US" sz="1100" dirty="0">
                <a:cs typeface="Arial" panose="020B0604020202020204" pitchFamily="34" charset="0"/>
              </a:rPr>
              <a:t>Independent Counsel,</a:t>
            </a:r>
          </a:p>
          <a:p>
            <a:r>
              <a:rPr lang="en-US" sz="1100" dirty="0">
                <a:cs typeface="Arial" panose="020B0604020202020204" pitchFamily="34" charset="0"/>
              </a:rPr>
              <a:t>Arbitrator and Mediator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023CDA-6BDC-F25F-3829-F0227DFA29C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 b="4885"/>
          <a:stretch/>
        </p:blipFill>
        <p:spPr>
          <a:xfrm>
            <a:off x="265140" y="6261100"/>
            <a:ext cx="1022841" cy="1022841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2788D0-A199-1CF6-0088-3BE7AE90056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223" y="6249930"/>
            <a:ext cx="1022841" cy="1022841"/>
          </a:xfrm>
          <a:prstGeom prst="ellipse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5E58B4-F7C7-0A05-B642-387FD00A22C1}"/>
              </a:ext>
            </a:extLst>
          </p:cNvPr>
          <p:cNvSpPr txBox="1"/>
          <p:nvPr/>
        </p:nvSpPr>
        <p:spPr>
          <a:xfrm>
            <a:off x="1625589" y="7334895"/>
            <a:ext cx="16565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cs typeface="Arial" panose="020B0604020202020204" pitchFamily="34" charset="0"/>
              </a:rPr>
              <a:t>Inbavijayan V</a:t>
            </a:r>
          </a:p>
          <a:p>
            <a:r>
              <a:rPr lang="en-US" sz="1100" dirty="0">
                <a:cs typeface="Arial" panose="020B0604020202020204" pitchFamily="34" charset="0"/>
              </a:rPr>
              <a:t>Independent  Arbitrator and Mediator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261AC5-5BDF-F22B-BDDD-98C6CA3DCFA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4434" y="8366622"/>
            <a:ext cx="1536128" cy="464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767290-0EBA-62AC-E77D-7B637AAF1AD5}"/>
              </a:ext>
            </a:extLst>
          </p:cNvPr>
          <p:cNvSpPr txBox="1"/>
          <p:nvPr/>
        </p:nvSpPr>
        <p:spPr>
          <a:xfrm>
            <a:off x="86607" y="7942876"/>
            <a:ext cx="23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Knowledge Partner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FC06C6-9EA0-3702-B9DE-A1E3EA354640}"/>
              </a:ext>
            </a:extLst>
          </p:cNvPr>
          <p:cNvSpPr txBox="1"/>
          <p:nvPr/>
        </p:nvSpPr>
        <p:spPr>
          <a:xfrm>
            <a:off x="5578517" y="7935059"/>
            <a:ext cx="16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Media Partner</a:t>
            </a:r>
          </a:p>
        </p:txBody>
      </p:sp>
      <p:pic>
        <p:nvPicPr>
          <p:cNvPr id="34" name="Picture 3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5DF74C80-BED5-A01B-A850-6793677585F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40" y="8410707"/>
            <a:ext cx="2290127" cy="3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5983</TotalTime>
  <Words>413</Words>
  <Application>Microsoft Office PowerPoint</Application>
  <PresentationFormat>Custom</PresentationFormat>
  <Paragraphs>97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MLS social post</dc:title>
  <dc:creator>Venkataraghavan R  [MAHE-MLSBLR]</dc:creator>
  <cp:lastModifiedBy>Venkataraghavan R  [MAHE-MLSBLR]</cp:lastModifiedBy>
  <cp:revision>32</cp:revision>
  <cp:lastPrinted>2023-06-23T07:00:59Z</cp:lastPrinted>
  <dcterms:created xsi:type="dcterms:W3CDTF">2023-06-23T04:36:56Z</dcterms:created>
  <dcterms:modified xsi:type="dcterms:W3CDTF">2024-02-19T05:04:44Z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2023-06-23T00:00:00Z</vt:filetime>
  </property>
</Properties>
</file>